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62" r:id="rId5"/>
    <p:sldId id="296" r:id="rId6"/>
    <p:sldId id="297" r:id="rId7"/>
    <p:sldId id="278" r:id="rId8"/>
    <p:sldId id="280" r:id="rId9"/>
    <p:sldId id="281" r:id="rId10"/>
    <p:sldId id="286" r:id="rId11"/>
    <p:sldId id="299" r:id="rId12"/>
    <p:sldId id="282" r:id="rId13"/>
    <p:sldId id="283" r:id="rId14"/>
    <p:sldId id="287" r:id="rId15"/>
    <p:sldId id="284" r:id="rId16"/>
    <p:sldId id="285" r:id="rId17"/>
    <p:sldId id="29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2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6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0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3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9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4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7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3A5E-86CE-40BC-8832-E1DABED4BBB7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0ED3-A4DE-4F9B-8C66-866B45701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2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823" y="975359"/>
            <a:ext cx="10212976" cy="54616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14 июня 2023 г. во всем мире в очередной раз, начиная с 2005 г., по инициативе ВОЗ отмечается Всемирный день донора крови. Нынешний девиз: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7E0000"/>
                </a:solidFill>
              </a:rPr>
              <a:t>«Сдавайте кровь</a:t>
            </a:r>
            <a:r>
              <a:rPr lang="en-US" sz="5400" b="1" dirty="0">
                <a:solidFill>
                  <a:srgbClr val="7E0000"/>
                </a:solidFill>
              </a:rPr>
              <a:t>, </a:t>
            </a:r>
            <a:endParaRPr lang="ru-RU" sz="5400" b="1" dirty="0">
              <a:solidFill>
                <a:srgbClr val="7E0000"/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7E0000"/>
                </a:solidFill>
              </a:rPr>
              <a:t>сдавайте плазму</a:t>
            </a:r>
            <a:r>
              <a:rPr lang="en-US" sz="5400" b="1" dirty="0">
                <a:solidFill>
                  <a:srgbClr val="7E0000"/>
                </a:solidFill>
              </a:rPr>
              <a:t>, </a:t>
            </a:r>
            <a:endParaRPr lang="ru-RU" sz="5400" b="1" dirty="0">
              <a:solidFill>
                <a:srgbClr val="7E0000"/>
              </a:solidFill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7E0000"/>
                </a:solidFill>
              </a:rPr>
              <a:t>делитесь жизнью 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7E0000"/>
                </a:solidFill>
              </a:rPr>
              <a:t>и делайте это часто!»</a:t>
            </a:r>
          </a:p>
          <a:p>
            <a:pPr marL="0" indent="0" algn="just">
              <a:buNone/>
            </a:pPr>
            <a:endParaRPr lang="ru-RU" sz="3200" dirty="0"/>
          </a:p>
        </p:txBody>
      </p:sp>
      <p:pic>
        <p:nvPicPr>
          <p:cNvPr id="2050" name="Picture 2" descr="https://i.ytimg.com/vi/aDrDv_QnqpU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08" y="196418"/>
            <a:ext cx="3337802" cy="187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1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1675" y="443620"/>
            <a:ext cx="866982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ea typeface="Times New Roman" panose="02020603050405020304" pitchFamily="18" charset="0"/>
              </a:rPr>
              <a:t>      </a:t>
            </a:r>
            <a:r>
              <a:rPr lang="ru-RU" sz="3000" dirty="0">
                <a:ea typeface="Times New Roman" panose="02020603050405020304" pitchFamily="18" charset="0"/>
              </a:rPr>
              <a:t>Доноры, которым проведено не менее 20 </a:t>
            </a:r>
            <a:r>
              <a:rPr lang="ru-RU" sz="3000" dirty="0" err="1">
                <a:ea typeface="Times New Roman" panose="02020603050405020304" pitchFamily="18" charset="0"/>
              </a:rPr>
              <a:t>донаций</a:t>
            </a:r>
            <a:r>
              <a:rPr lang="ru-RU" sz="3000" dirty="0">
                <a:ea typeface="Times New Roman" panose="02020603050405020304" pitchFamily="18" charset="0"/>
              </a:rPr>
              <a:t> крови, не менее 40 </a:t>
            </a:r>
            <a:r>
              <a:rPr lang="ru-RU" sz="3000" dirty="0" err="1">
                <a:ea typeface="Times New Roman" panose="02020603050405020304" pitchFamily="18" charset="0"/>
              </a:rPr>
              <a:t>донаций</a:t>
            </a:r>
            <a:r>
              <a:rPr lang="ru-RU" sz="3000" dirty="0">
                <a:ea typeface="Times New Roman" panose="02020603050405020304" pitchFamily="18" charset="0"/>
              </a:rPr>
              <a:t> компонентов крови, отказавшиеся от возмещения расходов, связанных с выполнением ими донорской функции, а также доноры, которым проведено не менее 40 </a:t>
            </a:r>
            <a:r>
              <a:rPr lang="ru-RU" sz="3000" dirty="0" err="1">
                <a:ea typeface="Times New Roman" panose="02020603050405020304" pitchFamily="18" charset="0"/>
              </a:rPr>
              <a:t>донаций</a:t>
            </a:r>
            <a:r>
              <a:rPr lang="ru-RU" sz="3000" dirty="0">
                <a:ea typeface="Times New Roman" panose="02020603050405020304" pitchFamily="18" charset="0"/>
              </a:rPr>
              <a:t> крови, не менее 80 </a:t>
            </a:r>
            <a:r>
              <a:rPr lang="ru-RU" sz="3000" dirty="0" err="1">
                <a:ea typeface="Times New Roman" panose="02020603050405020304" pitchFamily="18" charset="0"/>
              </a:rPr>
              <a:t>донаций</a:t>
            </a:r>
            <a:r>
              <a:rPr lang="ru-RU" sz="3000" dirty="0">
                <a:ea typeface="Times New Roman" panose="02020603050405020304" pitchFamily="18" charset="0"/>
              </a:rPr>
              <a:t> компонентов крови, получившие возмещение расходов, связанных с выполнением ими донорской функции, награждаются нагрудным знаком отличия Министерства здравоохранения "</a:t>
            </a:r>
            <a:r>
              <a:rPr lang="ru-RU" sz="3000" dirty="0" err="1">
                <a:ea typeface="Times New Roman" panose="02020603050405020304" pitchFamily="18" charset="0"/>
              </a:rPr>
              <a:t>Ганаровы</a:t>
            </a:r>
            <a:r>
              <a:rPr lang="ru-RU" sz="3000" dirty="0"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ea typeface="Times New Roman" panose="02020603050405020304" pitchFamily="18" charset="0"/>
              </a:rPr>
              <a:t>донар</a:t>
            </a:r>
            <a:r>
              <a:rPr lang="ru-RU" sz="3000" dirty="0">
                <a:ea typeface="Times New Roman" panose="02020603050405020304" pitchFamily="18" charset="0"/>
              </a:rPr>
              <a:t> </a:t>
            </a:r>
            <a:r>
              <a:rPr lang="ru-RU" sz="3000" dirty="0" err="1">
                <a:ea typeface="Times New Roman" panose="02020603050405020304" pitchFamily="18" charset="0"/>
              </a:rPr>
              <a:t>Рэспублiкi</a:t>
            </a:r>
            <a:r>
              <a:rPr lang="ru-RU" sz="3000" dirty="0">
                <a:ea typeface="Times New Roman" panose="02020603050405020304" pitchFamily="18" charset="0"/>
              </a:rPr>
              <a:t> Беларусь" в порядке, установленном Президентом Республики Беларусь.</a:t>
            </a:r>
            <a:endParaRPr lang="ru-RU" sz="3000" dirty="0"/>
          </a:p>
        </p:txBody>
      </p:sp>
      <p:pic>
        <p:nvPicPr>
          <p:cNvPr id="4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1" y="1720159"/>
            <a:ext cx="2802925" cy="280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9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8721" y="307818"/>
            <a:ext cx="9239960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Статья 31. </a:t>
            </a:r>
            <a:r>
              <a:rPr lang="ru-RU" sz="2800" b="1" dirty="0" err="1">
                <a:ea typeface="Times New Roman" panose="02020603050405020304" pitchFamily="18" charset="0"/>
              </a:rPr>
              <a:t>Аутодонорство</a:t>
            </a:r>
            <a:endParaRPr lang="ru-RU" sz="2800" b="1" dirty="0">
              <a:ea typeface="Times New Roman" panose="02020603050405020304" pitchFamily="18" charset="0"/>
            </a:endParaRPr>
          </a:p>
          <a:p>
            <a:pPr indent="36000">
              <a:lnSpc>
                <a:spcPct val="50000"/>
              </a:lnSpc>
              <a:spcAft>
                <a:spcPts val="0"/>
              </a:spcAft>
            </a:pPr>
            <a:endParaRPr lang="ru-RU" sz="2800" b="1" dirty="0"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В целях уменьшения риска неблагоприятных последствий переливания крови, ее компонентов применяется </a:t>
            </a:r>
            <a:r>
              <a:rPr lang="ru-RU" sz="2600" dirty="0" err="1">
                <a:ea typeface="Times New Roman" panose="02020603050405020304" pitchFamily="18" charset="0"/>
              </a:rPr>
              <a:t>аутодонорство</a:t>
            </a:r>
            <a:r>
              <a:rPr lang="ru-RU" sz="2600" dirty="0">
                <a:ea typeface="Times New Roman" panose="02020603050405020304" pitchFamily="18" charset="0"/>
              </a:rPr>
              <a:t>.</a:t>
            </a:r>
          </a:p>
          <a:p>
            <a:pPr indent="342900">
              <a:spcBef>
                <a:spcPts val="1000"/>
              </a:spcBef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На пациентов, в отношении которых применяется </a:t>
            </a:r>
            <a:r>
              <a:rPr lang="ru-RU" sz="2600" dirty="0" err="1">
                <a:ea typeface="Times New Roman" panose="02020603050405020304" pitchFamily="18" charset="0"/>
              </a:rPr>
              <a:t>аутодонорство</a:t>
            </a:r>
            <a:r>
              <a:rPr lang="ru-RU" sz="2600" dirty="0">
                <a:ea typeface="Times New Roman" panose="02020603050405020304" pitchFamily="18" charset="0"/>
              </a:rPr>
              <a:t>, не распространяются гарантии и компенсации, установленные для доноров настоящим Законом и иными актами законодательства.</a:t>
            </a:r>
          </a:p>
          <a:p>
            <a:pPr indent="342900">
              <a:spcAft>
                <a:spcPts val="0"/>
              </a:spcAft>
            </a:pP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5505" y="4046899"/>
            <a:ext cx="896293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b="1" dirty="0">
                <a:ea typeface="Times New Roman" panose="02020603050405020304" pitchFamily="18" charset="0"/>
              </a:rPr>
              <a:t>Статья 32. Заготовка, хранение и использование собственной крови физических лиц и (или) ее компонентов</a:t>
            </a:r>
            <a:endParaRPr lang="ru-RU" sz="2600" dirty="0">
              <a:ea typeface="Times New Roman" panose="02020603050405020304" pitchFamily="18" charset="0"/>
            </a:endParaRPr>
          </a:p>
          <a:p>
            <a:pPr indent="288000" algn="just">
              <a:lnSpc>
                <a:spcPct val="50000"/>
              </a:lnSpc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</a:rPr>
              <a:t>По желанию физического лица и за его счет могут осуществляться заготовка и хранение его собственной крови и (или) ее компонентов.</a:t>
            </a:r>
          </a:p>
        </p:txBody>
      </p:sp>
      <p:pic>
        <p:nvPicPr>
          <p:cNvPr id="5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5" y="2011368"/>
            <a:ext cx="2402796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1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384" y="212272"/>
            <a:ext cx="9430082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40.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Донору, награжденному нагрудным знаком отличия "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Ганаровы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донар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Рэспублiкi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Беларусь", предоставляются следующие льготы, права и гарантии: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скидка в размере 25 процентов на платные медицинские услуги в государственных организациях здравоохранения, за исключением платных медицинских услуг, тарифы на которые регулируются Министерством здравоохранения (по согласованию с Министерством антимонопольного регулирования и торговли);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внеочередное медицинское обслуживание в государственных организациях здравоохранения, в том числе в тех, в которых он обслуживался до выхода на пенсию, если иное не установлено законодательством;</a:t>
            </a: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" y="2201490"/>
            <a:ext cx="2402796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3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307" y="226337"/>
            <a:ext cx="9305507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внеочередной прием в учреждения социального обслуживания, осуществляющие стационарное социальное обслуживание;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первоочередной прием в государственных органах и иных организациях независимо от форм собственности;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внеочередное пользование всеми видами услуг связи, культурно-просветительных и спортивно-оздоровительных организаций, приобретение билетов на все виды транспорта, внеочередное обслуживание организациями розничной торговли и бытового обслуживания;</a:t>
            </a: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" y="1639336"/>
            <a:ext cx="2402796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2186" y="408213"/>
            <a:ext cx="9241971" cy="625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использование трудового отпуска (отпуска, предоставляемого военнослужащим, лицам начальствующего и рядового состава) в летнее или другое удобное время, а также предоставление в течение календарного года кратковременного отпуска без сохранения заработной платы (денежного довольствия военнослужащим, лицам начальствующего и рядового состава) продолжительностью до 14 календарных дней в период, согласованный с нанимателем (руководителем военизированной организации или уполномоченным им лицом, командиром (начальником));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повышение пенсии по достижении общеустановленного пенсионного возраста в соответствии с законодательством о пенсионном обеспечении.</a:t>
            </a: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8" y="1938101"/>
            <a:ext cx="2402796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21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9826" y="479834"/>
            <a:ext cx="8941560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dirty="0">
                <a:ea typeface="Times New Roman" panose="02020603050405020304" pitchFamily="18" charset="0"/>
              </a:rPr>
              <a:t>Статья 44. Переходные положения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Для целей награждения "</a:t>
            </a:r>
            <a:r>
              <a:rPr lang="ru-RU" sz="2800" dirty="0" err="1">
                <a:ea typeface="Times New Roman" panose="02020603050405020304" pitchFamily="18" charset="0"/>
              </a:rPr>
              <a:t>Ганаровы</a:t>
            </a:r>
            <a:r>
              <a:rPr lang="ru-RU" sz="2800" dirty="0"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a typeface="Times New Roman" panose="02020603050405020304" pitchFamily="18" charset="0"/>
              </a:rPr>
              <a:t>донар</a:t>
            </a:r>
            <a:r>
              <a:rPr lang="ru-RU" sz="2800" dirty="0"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a typeface="Times New Roman" panose="02020603050405020304" pitchFamily="18" charset="0"/>
              </a:rPr>
              <a:t>Рэспублiкi</a:t>
            </a:r>
            <a:r>
              <a:rPr lang="ru-RU" sz="2800" dirty="0">
                <a:ea typeface="Times New Roman" panose="02020603050405020304" pitchFamily="18" charset="0"/>
              </a:rPr>
              <a:t> Беларусь" лиц, сдававших кровь, ее компоненты: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с 25 апреля 1995 г. по 8 июня 2011 г., одна сдача крови приравнивается к одной донации крови безвозмездно, одна сдача компонентов крови - к одной безвозмездной донации компонентов крови;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с 9 июня 2011 г. по 26 декабря 2014 г., одна донация крови приравнивается к одной безвозмездной донации крови донора, одна донация плазмы, лейкоцитов, тромбоцитов - к одной безвозмездной донации компонентов крови;</a:t>
            </a:r>
          </a:p>
        </p:txBody>
      </p:sp>
      <p:pic>
        <p:nvPicPr>
          <p:cNvPr id="23554" name="Picture 2" descr="https://gs.archives.gov.by/wp-content/uploads/elementor/thumbs/%D0%90-197-ogp7hjv1ue6vlp9j2xf6goxk5kyl8lwnnd0jyc34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6" y="1913421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4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231" y="761603"/>
            <a:ext cx="83110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с 27 декабря 2014 г. до вступления в силу настоящего Закона: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одна безвозмездная донация крови приравнивается к одной безвозмездной донации крови, одна безвозмездная донация плазмы, лейкоцитов, тромбоцитов - к одной безвозмездной донации компонентов крови;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одна возмездная донация крови приравнивается к одной донации крови донора, одна возмездная донация плазмы, лейкоцитов, тромбоцитов - к одной донации компонентов крови.</a:t>
            </a:r>
          </a:p>
        </p:txBody>
      </p:sp>
      <p:pic>
        <p:nvPicPr>
          <p:cNvPr id="3" name="Picture 2" descr="https://gs.archives.gov.by/wp-content/uploads/elementor/thumbs/%D0%90-197-ogp7hjv1ue6vlp9j2xf6goxk5kyl8lwnnd0jyc34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4" y="1864013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2" y="-141837"/>
            <a:ext cx="9243589" cy="64822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577664-833F-4C3B-B20F-7FB08CAF9A81}"/>
              </a:ext>
            </a:extLst>
          </p:cNvPr>
          <p:cNvSpPr/>
          <p:nvPr/>
        </p:nvSpPr>
        <p:spPr>
          <a:xfrm>
            <a:off x="5996207" y="5711641"/>
            <a:ext cx="253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к.м.н. </a:t>
            </a:r>
            <a:r>
              <a:rPr lang="ru-RU" b="1" dirty="0" err="1"/>
              <a:t>Гольдинберг</a:t>
            </a:r>
            <a:r>
              <a:rPr lang="ru-RU" b="1" dirty="0"/>
              <a:t> Б.М</a:t>
            </a:r>
          </a:p>
        </p:txBody>
      </p:sp>
    </p:spTree>
    <p:extLst>
      <p:ext uri="{BB962C8B-B14F-4D97-AF65-F5344CB8AC3E}">
        <p14:creationId xmlns:p14="http://schemas.microsoft.com/office/powerpoint/2010/main" val="13407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8793" y="733330"/>
            <a:ext cx="7396680" cy="429134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Закон Республики Беларусь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от 30 ноября 2010 г. N 197-З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"О донорстве крови и ее компонентов"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в новой редакции</a:t>
            </a:r>
            <a:r>
              <a:rPr lang="ru-RU" sz="4000" b="1" dirty="0">
                <a:latin typeface="+mn-lt"/>
              </a:rPr>
              <a:t/>
            </a:r>
            <a:br>
              <a:rPr lang="ru-RU" sz="4000" b="1" dirty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1026" name="Picture 2" descr="https://mfa.gov.by/kcfinder/upload/images/State_Protocol/Belarus_gerb_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2" y="1165012"/>
            <a:ext cx="4235356" cy="39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8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382" y="1496291"/>
            <a:ext cx="6705600" cy="32696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</a:rPr>
              <a:t>ЗАКОН РЕСПУБЛИКИ БЕЛАРУСЬ</a:t>
            </a:r>
          </a:p>
          <a:p>
            <a:pPr marL="0" indent="0">
              <a:buNone/>
            </a:pPr>
            <a:r>
              <a:rPr lang="ru-RU" sz="3200" b="1" dirty="0">
                <a:latin typeface="Calibri" panose="020F0502020204030204" pitchFamily="34" charset="0"/>
              </a:rPr>
              <a:t>Подписан 14 октября 2022 г. N 214-З</a:t>
            </a:r>
          </a:p>
          <a:p>
            <a:pPr marL="0" indent="0">
              <a:buNone/>
            </a:pPr>
            <a:r>
              <a:rPr lang="ru-RU" sz="3200" i="1" dirty="0">
                <a:latin typeface="Calibri" panose="020F0502020204030204" pitchFamily="34" charset="0"/>
              </a:rPr>
              <a:t>Принят Палатой представителей 20 сентября 2022 г.</a:t>
            </a:r>
            <a:endParaRPr lang="ru-RU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3200" i="1" dirty="0">
                <a:latin typeface="Calibri" panose="020F0502020204030204" pitchFamily="34" charset="0"/>
              </a:rPr>
              <a:t>Одобрен Советом Республики 26 сентября 2022 г.</a:t>
            </a:r>
          </a:p>
          <a:p>
            <a:pPr marL="0" indent="0">
              <a:buNone/>
            </a:pPr>
            <a:r>
              <a:rPr lang="ru-RU" sz="3200" dirty="0">
                <a:latin typeface="Calibri" panose="020F0502020204030204" pitchFamily="34" charset="0"/>
              </a:rPr>
              <a:t>Вступил в силу  21 апреля 2023 года</a:t>
            </a:r>
          </a:p>
        </p:txBody>
      </p:sp>
      <p:pic>
        <p:nvPicPr>
          <p:cNvPr id="1026" name="Picture 2" descr="https://cdn.culture.ru/images/0a4a21f9-537f-599c-b4b3-bd728dd321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2" y="1648914"/>
            <a:ext cx="3952568" cy="29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6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0975" y="108642"/>
            <a:ext cx="8209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     У доноров осталось право сдать кровь, как с возмещением расходов, связанных с выполнением донорских функций, так и отказаться от возмещения этих расходов. 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    В чем ранее заключалась несправедливость?  В том, что преференций было больше у тех доноров, которые сдавали кровь с денежной компенсацией. </a:t>
            </a:r>
          </a:p>
          <a:p>
            <a:pPr>
              <a:tabLst>
                <a:tab pos="361950" algn="l"/>
                <a:tab pos="442913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    К примеру, если человек сдавал кровь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возмездно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, ему предоставлялось два выходных дня, а безвозмездному донору — один. Этот вопросы теперь урегулирован. </a:t>
            </a:r>
          </a:p>
          <a:p>
            <a:pPr>
              <a:tabLst>
                <a:tab pos="442913" algn="l"/>
              </a:tabLs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     По просьбе доноров оставили 14 неоплачиваемых дней, которые они имеют право использовать в течение года.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     Сохранен и социальный пакет.</a:t>
            </a: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ttps://www.calend.ru/calendar/wp-content/uploads/blood-5427229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0"/>
          <a:stretch/>
        </p:blipFill>
        <p:spPr bwMode="auto">
          <a:xfrm>
            <a:off x="357050" y="1922894"/>
            <a:ext cx="3209017" cy="32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1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50848"/>
              </p:ext>
            </p:extLst>
          </p:nvPr>
        </p:nvGraphicFramePr>
        <p:xfrm>
          <a:off x="252549" y="322211"/>
          <a:ext cx="11773988" cy="629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898">
                  <a:extLst>
                    <a:ext uri="{9D8B030D-6E8A-4147-A177-3AD203B41FA5}">
                      <a16:colId xmlns:a16="http://schemas.microsoft.com/office/drawing/2014/main" val="156181781"/>
                    </a:ext>
                  </a:extLst>
                </a:gridCol>
                <a:gridCol w="3280090">
                  <a:extLst>
                    <a:ext uri="{9D8B030D-6E8A-4147-A177-3AD203B41FA5}">
                      <a16:colId xmlns:a16="http://schemas.microsoft.com/office/drawing/2014/main" val="1327179681"/>
                    </a:ext>
                  </a:extLst>
                </a:gridCol>
              </a:tblGrid>
              <a:tr h="100530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КОМПЕНСАЦИОННЫЕ</a:t>
                      </a:r>
                      <a:r>
                        <a:rPr lang="ru-RU" sz="3600" baseline="0" dirty="0"/>
                        <a:t> ВЫПЛАТЫ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СУММА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70677"/>
                  </a:ext>
                </a:extLst>
              </a:tr>
              <a:tr h="1005307">
                <a:tc>
                  <a:txBody>
                    <a:bodyPr/>
                    <a:lstStyle/>
                    <a:p>
                      <a:r>
                        <a:rPr lang="ru-RU" sz="3600" dirty="0"/>
                        <a:t>За дозу крови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155 руб. 40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27467"/>
                  </a:ext>
                </a:extLst>
              </a:tr>
              <a:tr h="1005307">
                <a:tc>
                  <a:txBody>
                    <a:bodyPr/>
                    <a:lstStyle/>
                    <a:p>
                      <a:r>
                        <a:rPr lang="ru-RU" sz="3600" dirty="0"/>
                        <a:t>За 600</a:t>
                      </a:r>
                      <a:r>
                        <a:rPr lang="ru-RU" sz="3600" baseline="0" dirty="0"/>
                        <a:t> мл плазмы, полученной методом автоматического </a:t>
                      </a:r>
                      <a:r>
                        <a:rPr lang="ru-RU" sz="3600" baseline="0" dirty="0" err="1"/>
                        <a:t>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217 руб.56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17946"/>
                  </a:ext>
                </a:extLst>
              </a:tr>
              <a:tr h="1357162">
                <a:tc>
                  <a:txBody>
                    <a:bodyPr/>
                    <a:lstStyle/>
                    <a:p>
                      <a:r>
                        <a:rPr lang="ru-RU" sz="3600" dirty="0"/>
                        <a:t>За</a:t>
                      </a:r>
                      <a:r>
                        <a:rPr lang="ru-RU" sz="3600" baseline="0" dirty="0"/>
                        <a:t> 5 доз тромбоцитов, полученных методом автоматического </a:t>
                      </a:r>
                      <a:r>
                        <a:rPr lang="ru-RU" sz="3600" baseline="0" dirty="0" err="1"/>
                        <a:t>цитафереза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407 руб. 00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81689"/>
                  </a:ext>
                </a:extLst>
              </a:tr>
              <a:tr h="1357162">
                <a:tc>
                  <a:txBody>
                    <a:bodyPr/>
                    <a:lstStyle/>
                    <a:p>
                      <a:r>
                        <a:rPr lang="ru-RU" sz="3600" dirty="0"/>
                        <a:t>За</a:t>
                      </a:r>
                      <a:r>
                        <a:rPr lang="ru-RU" sz="3600" baseline="0" dirty="0"/>
                        <a:t> 600 мл изоиммунной плазмы, полученной методом автоматического </a:t>
                      </a:r>
                      <a:r>
                        <a:rPr lang="ru-RU" sz="3600" baseline="0" dirty="0" err="1"/>
                        <a:t>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599 руб.40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6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52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75371"/>
              </p:ext>
            </p:extLst>
          </p:nvPr>
        </p:nvGraphicFramePr>
        <p:xfrm>
          <a:off x="389298" y="624688"/>
          <a:ext cx="11262769" cy="573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514">
                  <a:extLst>
                    <a:ext uri="{9D8B030D-6E8A-4147-A177-3AD203B41FA5}">
                      <a16:colId xmlns:a16="http://schemas.microsoft.com/office/drawing/2014/main" val="4258171022"/>
                    </a:ext>
                  </a:extLst>
                </a:gridCol>
                <a:gridCol w="3754255">
                  <a:extLst>
                    <a:ext uri="{9D8B030D-6E8A-4147-A177-3AD203B41FA5}">
                      <a16:colId xmlns:a16="http://schemas.microsoft.com/office/drawing/2014/main" val="127296444"/>
                    </a:ext>
                  </a:extLst>
                </a:gridCol>
              </a:tblGrid>
              <a:tr h="14324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ПРОЧИЕ ВЫПЛАТЫ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СУММА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94998"/>
                  </a:ext>
                </a:extLst>
              </a:tr>
              <a:tr h="894064">
                <a:tc>
                  <a:txBody>
                    <a:bodyPr/>
                    <a:lstStyle/>
                    <a:p>
                      <a:r>
                        <a:rPr lang="ru-RU" sz="3600" dirty="0"/>
                        <a:t>За незавершенную </a:t>
                      </a:r>
                      <a:r>
                        <a:rPr lang="ru-RU" sz="3600" dirty="0" err="1"/>
                        <a:t>донацию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11</a:t>
                      </a:r>
                      <a:r>
                        <a:rPr lang="ru-RU" sz="3600" baseline="0" dirty="0"/>
                        <a:t> руб</a:t>
                      </a:r>
                      <a:r>
                        <a:rPr lang="ru-RU" sz="3600" dirty="0"/>
                        <a:t>. 10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17333"/>
                  </a:ext>
                </a:extLst>
              </a:tr>
              <a:tr h="1124790">
                <a:tc>
                  <a:txBody>
                    <a:bodyPr/>
                    <a:lstStyle/>
                    <a:p>
                      <a:r>
                        <a:rPr lang="ru-RU" sz="3600" dirty="0"/>
                        <a:t>За несостоявшуюся </a:t>
                      </a:r>
                      <a:r>
                        <a:rPr lang="ru-RU" sz="3600" dirty="0" err="1"/>
                        <a:t>донацию</a:t>
                      </a:r>
                      <a:r>
                        <a:rPr lang="ru-RU" sz="3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3 руб. 70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80006"/>
                  </a:ext>
                </a:extLst>
              </a:tr>
              <a:tr h="1980802">
                <a:tc>
                  <a:txBody>
                    <a:bodyPr/>
                    <a:lstStyle/>
                    <a:p>
                      <a:r>
                        <a:rPr lang="ru-RU" sz="3600" dirty="0"/>
                        <a:t>При</a:t>
                      </a:r>
                      <a:r>
                        <a:rPr lang="ru-RU" sz="3600" baseline="0" dirty="0"/>
                        <a:t> отказе от возмещения расходов</a:t>
                      </a:r>
                      <a:r>
                        <a:rPr lang="en-US" sz="3600" baseline="0" dirty="0"/>
                        <a:t>, </a:t>
                      </a:r>
                      <a:r>
                        <a:rPr lang="ru-RU" sz="3600" baseline="0" dirty="0"/>
                        <a:t>связанных с выполнением донорских функций (завтрак не выдается).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11 руб.10 коп.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6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3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109" y="642796"/>
            <a:ext cx="90064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26. Лица, имеющие право на выполнение донорской функции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 выполнению донорской функции допускаются граждане Республики Беларусь, а также иностранные граждане и лица без гражданства, постоянно проживающие в Республике Беларусь, в возрасте </a:t>
            </a: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18 до 65 лет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обладающие полной дееспособностью, не имеющие заболеваний, состояний и форм рискованного поведения. </a:t>
            </a: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2" y="2290527"/>
            <a:ext cx="2574811" cy="25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9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7353" y="195941"/>
            <a:ext cx="8707817" cy="629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39. Гарантии и компенсации донору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день сдачи крови, ее компонентов работники освобождаются от работы на все рабочее время (смену) согласно правилам внутреннего трудового распорядка или утвержденному графику работ (сменности) с сохранением за ними среднего заработка за этот день (смену), военнослужащие, лица начальствующего и рядового состава - от исполнения обязанностей военной службы (службы) с сохранением за ними денежного довольствия за этот день, а обучающиеся в дневной форме получения образования - от образовательного процесса.</a:t>
            </a:r>
          </a:p>
        </p:txBody>
      </p:sp>
      <p:pic>
        <p:nvPicPr>
          <p:cNvPr id="21506" name="Picture 2" descr="https://avatars.mds.yandex.net/i?id=317d7a20b5fa84c2c1c7f979a7cb62b4_l-5226766-images-thumbs&amp;ref=rim&amp;n=13&amp;w=1024&amp;h=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5" y="1895084"/>
            <a:ext cx="3017838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7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3770" y="389301"/>
            <a:ext cx="69259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 Донорам, которым проведено не менее четырех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крови, не менее 16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компонентов крови в течение 12 месяцев, предшествующих дню наступления временной нетрудоспособности (независимо от причины ее наступления), пособие по временной нетрудоспособности назначается с первого дня утраты трудоспособности в размере 100 процентов среднедневного заработка.</a:t>
            </a:r>
          </a:p>
          <a:p>
            <a:pPr indent="342900" algn="just">
              <a:spcAft>
                <a:spcPts val="0"/>
              </a:spcAft>
            </a:pPr>
            <a:endParaRPr lang="ru-RU" sz="3200" dirty="0"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1" y="1711104"/>
            <a:ext cx="3377141" cy="32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91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729</Words>
  <Application>Microsoft Office PowerPoint</Application>
  <PresentationFormat>Широкоэкранный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    Закон Республики Беларусь  от 30 ноября 2010 г. N 197-З  "О донорстве крови и ее компонентов"  в новой редакции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Республики Беларусь  от 30 ноября 2010 г. N 197-З  "О донорстве крови и ее компонентов"  в новой редакции</dc:title>
  <dc:creator>Boris M. Goldinberg</dc:creator>
  <cp:lastModifiedBy>Рихард Игоревич Богдан</cp:lastModifiedBy>
  <cp:revision>234</cp:revision>
  <dcterms:created xsi:type="dcterms:W3CDTF">2023-02-01T07:04:12Z</dcterms:created>
  <dcterms:modified xsi:type="dcterms:W3CDTF">2023-06-12T11:19:22Z</dcterms:modified>
</cp:coreProperties>
</file>