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4" r:id="rId2"/>
  </p:sldMasterIdLst>
  <p:notesMasterIdLst>
    <p:notesMasterId r:id="rId22"/>
  </p:notesMasterIdLst>
  <p:sldIdLst>
    <p:sldId id="362" r:id="rId3"/>
    <p:sldId id="351" r:id="rId4"/>
    <p:sldId id="364" r:id="rId5"/>
    <p:sldId id="358" r:id="rId6"/>
    <p:sldId id="261" r:id="rId7"/>
    <p:sldId id="354" r:id="rId8"/>
    <p:sldId id="370" r:id="rId9"/>
    <p:sldId id="356" r:id="rId10"/>
    <p:sldId id="349" r:id="rId11"/>
    <p:sldId id="368" r:id="rId12"/>
    <p:sldId id="355" r:id="rId13"/>
    <p:sldId id="339" r:id="rId14"/>
    <p:sldId id="341" r:id="rId15"/>
    <p:sldId id="353" r:id="rId16"/>
    <p:sldId id="344" r:id="rId17"/>
    <p:sldId id="357" r:id="rId18"/>
    <p:sldId id="271" r:id="rId19"/>
    <p:sldId id="274" r:id="rId20"/>
    <p:sldId id="3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01" autoAdjust="0"/>
  </p:normalViewPr>
  <p:slideViewPr>
    <p:cSldViewPr>
      <p:cViewPr varScale="1">
        <p:scale>
          <a:sx n="69" d="100"/>
          <a:sy n="69" d="100"/>
        </p:scale>
        <p:origin x="11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</c:v>
                </c:pt>
                <c:pt idx="1">
                  <c:v>38</c:v>
                </c:pt>
                <c:pt idx="2">
                  <c:v>26</c:v>
                </c:pt>
                <c:pt idx="3">
                  <c:v>44</c:v>
                </c:pt>
                <c:pt idx="4">
                  <c:v>117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E-41FA-9AD5-A98A5E978F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5</c:v>
                </c:pt>
                <c:pt idx="3">
                  <c:v>6</c:v>
                </c:pt>
                <c:pt idx="4">
                  <c:v>14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CE-41FA-9AD5-A98A5E978F0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23CE-41FA-9AD5-A98A5E978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384192"/>
        <c:axId val="418385504"/>
      </c:barChart>
      <c:catAx>
        <c:axId val="4183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385504"/>
        <c:crosses val="autoZero"/>
        <c:auto val="1"/>
        <c:lblAlgn val="ctr"/>
        <c:lblOffset val="100"/>
        <c:noMultiLvlLbl val="0"/>
      </c:catAx>
      <c:valAx>
        <c:axId val="41838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838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219E6-E7E9-4B0E-82ED-E498E1AFCF8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A1A03EF-D395-4538-88F2-554C2246900F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Пациент с симптомами ИППП</a:t>
          </a:r>
        </a:p>
      </dgm:t>
    </dgm:pt>
    <dgm:pt modelId="{BC4932EE-7FF4-4690-9AD0-E60C47D2B4E1}" type="parTrans" cxnId="{D15773A7-B120-48D4-A64C-479880A34B10}">
      <dgm:prSet/>
      <dgm:spPr/>
      <dgm:t>
        <a:bodyPr/>
        <a:lstStyle/>
        <a:p>
          <a:endParaRPr lang="ru-RU"/>
        </a:p>
      </dgm:t>
    </dgm:pt>
    <dgm:pt modelId="{BDE90E7D-8064-44C5-9CA1-630790C94DF3}" type="sibTrans" cxnId="{D15773A7-B120-48D4-A64C-479880A34B10}">
      <dgm:prSet/>
      <dgm:spPr/>
      <dgm:t>
        <a:bodyPr/>
        <a:lstStyle/>
        <a:p>
          <a:endParaRPr lang="ru-RU"/>
        </a:p>
      </dgm:t>
    </dgm:pt>
    <dgm:pt modelId="{AE61FCA9-006B-4FBE-AE5B-73344453F74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Женская консультация или урологический кабинет поликлиники</a:t>
          </a:r>
        </a:p>
      </dgm:t>
    </dgm:pt>
    <dgm:pt modelId="{4B95B6C2-8243-4541-9686-F2C7771826B5}" type="parTrans" cxnId="{E1AF846E-D5DF-49C8-950C-296516A1AE67}">
      <dgm:prSet/>
      <dgm:spPr/>
      <dgm:t>
        <a:bodyPr/>
        <a:lstStyle/>
        <a:p>
          <a:endParaRPr lang="ru-RU"/>
        </a:p>
      </dgm:t>
    </dgm:pt>
    <dgm:pt modelId="{E8A20B5B-9C3E-47E5-8401-534EBA468FEB}" type="sibTrans" cxnId="{E1AF846E-D5DF-49C8-950C-296516A1AE67}">
      <dgm:prSet/>
      <dgm:spPr/>
      <dgm:t>
        <a:bodyPr/>
        <a:lstStyle/>
        <a:p>
          <a:endParaRPr lang="ru-RU"/>
        </a:p>
      </dgm:t>
    </dgm:pt>
    <dgm:pt modelId="{C9C47B14-D4F8-48CD-AA5D-9B6718A5F6C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Амбулаторное венерологическое отделение центра дерматовенерологии</a:t>
          </a:r>
        </a:p>
      </dgm:t>
    </dgm:pt>
    <dgm:pt modelId="{31111C1E-B63F-4056-B68C-1FED05DDA1B9}" type="parTrans" cxnId="{99E034F7-51AA-48C2-8428-AB36A6521B7D}">
      <dgm:prSet/>
      <dgm:spPr/>
      <dgm:t>
        <a:bodyPr/>
        <a:lstStyle/>
        <a:p>
          <a:endParaRPr lang="ru-RU"/>
        </a:p>
      </dgm:t>
    </dgm:pt>
    <dgm:pt modelId="{3A21ED30-0CF7-4D72-B9A5-9D74E8755B37}" type="sibTrans" cxnId="{99E034F7-51AA-48C2-8428-AB36A6521B7D}">
      <dgm:prSet/>
      <dgm:spPr/>
      <dgm:t>
        <a:bodyPr/>
        <a:lstStyle/>
        <a:p>
          <a:endParaRPr lang="ru-RU"/>
        </a:p>
      </dgm:t>
    </dgm:pt>
    <dgm:pt modelId="{BD848C16-40B5-45A3-903F-23A72BAFBFC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Кабинеты платного анонимного обследования и лечения ИППП</a:t>
          </a:r>
        </a:p>
      </dgm:t>
    </dgm:pt>
    <dgm:pt modelId="{98C12B49-9AF4-4FD2-A8AB-15CDADAD7FE6}" type="parTrans" cxnId="{4D0F2B9F-619B-4CB2-9E58-8A4803E97F35}">
      <dgm:prSet/>
      <dgm:spPr/>
      <dgm:t>
        <a:bodyPr/>
        <a:lstStyle/>
        <a:p>
          <a:endParaRPr lang="ru-RU"/>
        </a:p>
      </dgm:t>
    </dgm:pt>
    <dgm:pt modelId="{D81D4F82-97C9-4DCA-A16C-26526FB03130}" type="sibTrans" cxnId="{4D0F2B9F-619B-4CB2-9E58-8A4803E97F35}">
      <dgm:prSet/>
      <dgm:spPr/>
      <dgm:t>
        <a:bodyPr/>
        <a:lstStyle/>
        <a:p>
          <a:endParaRPr lang="ru-RU"/>
        </a:p>
      </dgm:t>
    </dgm:pt>
    <dgm:pt modelId="{B22A7E69-1F16-44FD-985F-63172236098B}" type="pres">
      <dgm:prSet presAssocID="{901219E6-E7E9-4B0E-82ED-E498E1AFCF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0608989-95D2-47A0-B878-F641DEBE483E}" type="pres">
      <dgm:prSet presAssocID="{CA1A03EF-D395-4538-88F2-554C2246900F}" presName="hierRoot1" presStyleCnt="0">
        <dgm:presLayoutVars>
          <dgm:hierBranch val="r"/>
        </dgm:presLayoutVars>
      </dgm:prSet>
      <dgm:spPr/>
    </dgm:pt>
    <dgm:pt modelId="{42CC10F0-EC81-4E72-AF44-972F9934F623}" type="pres">
      <dgm:prSet presAssocID="{CA1A03EF-D395-4538-88F2-554C2246900F}" presName="rootComposite1" presStyleCnt="0"/>
      <dgm:spPr/>
    </dgm:pt>
    <dgm:pt modelId="{CC94EDA5-563A-4BB1-A711-D2D0565E48DC}" type="pres">
      <dgm:prSet presAssocID="{CA1A03EF-D395-4538-88F2-554C2246900F}" presName="rootText1" presStyleLbl="node0" presStyleIdx="0" presStyleCnt="1" custScaleX="386344" custScaleY="423036" custLinFactX="-34636" custLinFactNeighborX="-100000" custLinFactNeighborY="41864">
        <dgm:presLayoutVars>
          <dgm:chPref val="3"/>
        </dgm:presLayoutVars>
      </dgm:prSet>
      <dgm:spPr/>
    </dgm:pt>
    <dgm:pt modelId="{C8A314C1-5897-48FA-8CF4-5A0A08A09ACD}" type="pres">
      <dgm:prSet presAssocID="{CA1A03EF-D395-4538-88F2-554C2246900F}" presName="rootConnector1" presStyleLbl="node1" presStyleIdx="0" presStyleCnt="0"/>
      <dgm:spPr/>
    </dgm:pt>
    <dgm:pt modelId="{19504566-E323-4577-AB03-09196DAA51A8}" type="pres">
      <dgm:prSet presAssocID="{CA1A03EF-D395-4538-88F2-554C2246900F}" presName="hierChild2" presStyleCnt="0"/>
      <dgm:spPr/>
    </dgm:pt>
    <dgm:pt modelId="{61DFFF32-6341-4A05-8FBA-F46D5524B1D6}" type="pres">
      <dgm:prSet presAssocID="{4B95B6C2-8243-4541-9686-F2C7771826B5}" presName="Name50" presStyleLbl="parChTrans1D2" presStyleIdx="0" presStyleCnt="3"/>
      <dgm:spPr/>
    </dgm:pt>
    <dgm:pt modelId="{5C8B395D-CF31-43B6-97B8-F8FA45B6C202}" type="pres">
      <dgm:prSet presAssocID="{AE61FCA9-006B-4FBE-AE5B-73344453F744}" presName="hierRoot2" presStyleCnt="0">
        <dgm:presLayoutVars>
          <dgm:hierBranch/>
        </dgm:presLayoutVars>
      </dgm:prSet>
      <dgm:spPr/>
    </dgm:pt>
    <dgm:pt modelId="{DD0BB423-797B-4CB4-A3EF-2D71EC2E17BF}" type="pres">
      <dgm:prSet presAssocID="{AE61FCA9-006B-4FBE-AE5B-73344453F744}" presName="rootComposite" presStyleCnt="0"/>
      <dgm:spPr/>
    </dgm:pt>
    <dgm:pt modelId="{73F2F68A-0800-4163-9F35-79D9F0E491EF}" type="pres">
      <dgm:prSet presAssocID="{AE61FCA9-006B-4FBE-AE5B-73344453F744}" presName="rootText" presStyleLbl="node2" presStyleIdx="0" presStyleCnt="3" custScaleX="282828" custScaleY="284505" custLinFactX="54062" custLinFactNeighborX="100000" custLinFactNeighborY="-32119">
        <dgm:presLayoutVars>
          <dgm:chPref val="3"/>
        </dgm:presLayoutVars>
      </dgm:prSet>
      <dgm:spPr/>
    </dgm:pt>
    <dgm:pt modelId="{4B07B9A6-D742-4B36-81BE-00DA0701D5B5}" type="pres">
      <dgm:prSet presAssocID="{AE61FCA9-006B-4FBE-AE5B-73344453F744}" presName="rootConnector" presStyleLbl="node2" presStyleIdx="0" presStyleCnt="3"/>
      <dgm:spPr/>
    </dgm:pt>
    <dgm:pt modelId="{3B275997-C041-4BCF-B02D-B2B0E290483C}" type="pres">
      <dgm:prSet presAssocID="{AE61FCA9-006B-4FBE-AE5B-73344453F744}" presName="hierChild4" presStyleCnt="0"/>
      <dgm:spPr/>
    </dgm:pt>
    <dgm:pt modelId="{1FD5B298-0E91-469D-9947-B73E345B7515}" type="pres">
      <dgm:prSet presAssocID="{AE61FCA9-006B-4FBE-AE5B-73344453F744}" presName="hierChild5" presStyleCnt="0"/>
      <dgm:spPr/>
    </dgm:pt>
    <dgm:pt modelId="{E7D1CFCB-0F35-430F-850D-7698A1EBE7C3}" type="pres">
      <dgm:prSet presAssocID="{31111C1E-B63F-4056-B68C-1FED05DDA1B9}" presName="Name50" presStyleLbl="parChTrans1D2" presStyleIdx="1" presStyleCnt="3"/>
      <dgm:spPr/>
    </dgm:pt>
    <dgm:pt modelId="{0D90AF8B-50C6-448B-8018-8095A711340C}" type="pres">
      <dgm:prSet presAssocID="{C9C47B14-D4F8-48CD-AA5D-9B6718A5F6C5}" presName="hierRoot2" presStyleCnt="0">
        <dgm:presLayoutVars>
          <dgm:hierBranch/>
        </dgm:presLayoutVars>
      </dgm:prSet>
      <dgm:spPr/>
    </dgm:pt>
    <dgm:pt modelId="{AC04F037-AD4A-45C1-A7E5-F3C1224DC394}" type="pres">
      <dgm:prSet presAssocID="{C9C47B14-D4F8-48CD-AA5D-9B6718A5F6C5}" presName="rootComposite" presStyleCnt="0"/>
      <dgm:spPr/>
    </dgm:pt>
    <dgm:pt modelId="{39B87C52-FE88-4D92-8967-746048B6888B}" type="pres">
      <dgm:prSet presAssocID="{C9C47B14-D4F8-48CD-AA5D-9B6718A5F6C5}" presName="rootText" presStyleLbl="node2" presStyleIdx="1" presStyleCnt="3" custScaleX="419979" custScaleY="257215" custLinFactNeighborX="14695" custLinFactNeighborY="2431">
        <dgm:presLayoutVars>
          <dgm:chPref val="3"/>
        </dgm:presLayoutVars>
      </dgm:prSet>
      <dgm:spPr/>
    </dgm:pt>
    <dgm:pt modelId="{62C9215C-88D5-48A6-BE25-84CBA961AEA1}" type="pres">
      <dgm:prSet presAssocID="{C9C47B14-D4F8-48CD-AA5D-9B6718A5F6C5}" presName="rootConnector" presStyleLbl="node2" presStyleIdx="1" presStyleCnt="3"/>
      <dgm:spPr/>
    </dgm:pt>
    <dgm:pt modelId="{9B04748B-FDCA-4880-AD9A-DDAD4285701D}" type="pres">
      <dgm:prSet presAssocID="{C9C47B14-D4F8-48CD-AA5D-9B6718A5F6C5}" presName="hierChild4" presStyleCnt="0"/>
      <dgm:spPr/>
    </dgm:pt>
    <dgm:pt modelId="{C16D5272-F3B5-4511-A6FE-9176FA607FC7}" type="pres">
      <dgm:prSet presAssocID="{C9C47B14-D4F8-48CD-AA5D-9B6718A5F6C5}" presName="hierChild5" presStyleCnt="0"/>
      <dgm:spPr/>
    </dgm:pt>
    <dgm:pt modelId="{F51241A8-6B17-4AB7-A11A-07CDD30F9355}" type="pres">
      <dgm:prSet presAssocID="{98C12B49-9AF4-4FD2-A8AB-15CDADAD7FE6}" presName="Name50" presStyleLbl="parChTrans1D2" presStyleIdx="2" presStyleCnt="3"/>
      <dgm:spPr/>
    </dgm:pt>
    <dgm:pt modelId="{7B740DA3-2CC3-4073-831F-3A582B407000}" type="pres">
      <dgm:prSet presAssocID="{BD848C16-40B5-45A3-903F-23A72BAFBFCC}" presName="hierRoot2" presStyleCnt="0">
        <dgm:presLayoutVars>
          <dgm:hierBranch/>
        </dgm:presLayoutVars>
      </dgm:prSet>
      <dgm:spPr/>
    </dgm:pt>
    <dgm:pt modelId="{CEFD39A9-2F7C-4FB9-81FE-D95452790379}" type="pres">
      <dgm:prSet presAssocID="{BD848C16-40B5-45A3-903F-23A72BAFBFCC}" presName="rootComposite" presStyleCnt="0"/>
      <dgm:spPr/>
    </dgm:pt>
    <dgm:pt modelId="{D0D173C6-0722-487B-B5C5-C491610C47D0}" type="pres">
      <dgm:prSet presAssocID="{BD848C16-40B5-45A3-903F-23A72BAFBFCC}" presName="rootText" presStyleLbl="node2" presStyleIdx="2" presStyleCnt="3" custScaleX="504801" custScaleY="230421">
        <dgm:presLayoutVars>
          <dgm:chPref val="3"/>
        </dgm:presLayoutVars>
      </dgm:prSet>
      <dgm:spPr/>
    </dgm:pt>
    <dgm:pt modelId="{3781D446-35E9-4239-9FC7-27521170974A}" type="pres">
      <dgm:prSet presAssocID="{BD848C16-40B5-45A3-903F-23A72BAFBFCC}" presName="rootConnector" presStyleLbl="node2" presStyleIdx="2" presStyleCnt="3"/>
      <dgm:spPr/>
    </dgm:pt>
    <dgm:pt modelId="{E9D4428E-300D-42F8-A58A-02CF1E27DD87}" type="pres">
      <dgm:prSet presAssocID="{BD848C16-40B5-45A3-903F-23A72BAFBFCC}" presName="hierChild4" presStyleCnt="0"/>
      <dgm:spPr/>
    </dgm:pt>
    <dgm:pt modelId="{EE4E0C2A-FFD2-440E-87A4-ADB2B6A6ED74}" type="pres">
      <dgm:prSet presAssocID="{BD848C16-40B5-45A3-903F-23A72BAFBFCC}" presName="hierChild5" presStyleCnt="0"/>
      <dgm:spPr/>
    </dgm:pt>
    <dgm:pt modelId="{CA4D144B-C03B-46A7-9F72-86E4CDC0419E}" type="pres">
      <dgm:prSet presAssocID="{CA1A03EF-D395-4538-88F2-554C2246900F}" presName="hierChild3" presStyleCnt="0"/>
      <dgm:spPr/>
    </dgm:pt>
  </dgm:ptLst>
  <dgm:cxnLst>
    <dgm:cxn modelId="{5AAD9C21-A9AD-4B5B-B82D-9537D359EAF8}" type="presOf" srcId="{CA1A03EF-D395-4538-88F2-554C2246900F}" destId="{C8A314C1-5897-48FA-8CF4-5A0A08A09ACD}" srcOrd="1" destOrd="0" presId="urn:microsoft.com/office/officeart/2005/8/layout/orgChart1"/>
    <dgm:cxn modelId="{8C830B26-D5C9-4A4F-A22A-F056D6B53C98}" type="presOf" srcId="{31111C1E-B63F-4056-B68C-1FED05DDA1B9}" destId="{E7D1CFCB-0F35-430F-850D-7698A1EBE7C3}" srcOrd="0" destOrd="0" presId="urn:microsoft.com/office/officeart/2005/8/layout/orgChart1"/>
    <dgm:cxn modelId="{E2592031-8AB3-4E79-AD9B-CD358A0EDAB9}" type="presOf" srcId="{CA1A03EF-D395-4538-88F2-554C2246900F}" destId="{CC94EDA5-563A-4BB1-A711-D2D0565E48DC}" srcOrd="0" destOrd="0" presId="urn:microsoft.com/office/officeart/2005/8/layout/orgChart1"/>
    <dgm:cxn modelId="{7B46A767-6AE2-4366-84A1-0BEE173E2B4B}" type="presOf" srcId="{AE61FCA9-006B-4FBE-AE5B-73344453F744}" destId="{73F2F68A-0800-4163-9F35-79D9F0E491EF}" srcOrd="0" destOrd="0" presId="urn:microsoft.com/office/officeart/2005/8/layout/orgChart1"/>
    <dgm:cxn modelId="{E1AF846E-D5DF-49C8-950C-296516A1AE67}" srcId="{CA1A03EF-D395-4538-88F2-554C2246900F}" destId="{AE61FCA9-006B-4FBE-AE5B-73344453F744}" srcOrd="0" destOrd="0" parTransId="{4B95B6C2-8243-4541-9686-F2C7771826B5}" sibTransId="{E8A20B5B-9C3E-47E5-8401-534EBA468FEB}"/>
    <dgm:cxn modelId="{ECCE789C-6A62-4245-A870-D6494534C4BD}" type="presOf" srcId="{98C12B49-9AF4-4FD2-A8AB-15CDADAD7FE6}" destId="{F51241A8-6B17-4AB7-A11A-07CDD30F9355}" srcOrd="0" destOrd="0" presId="urn:microsoft.com/office/officeart/2005/8/layout/orgChart1"/>
    <dgm:cxn modelId="{4D0F2B9F-619B-4CB2-9E58-8A4803E97F35}" srcId="{CA1A03EF-D395-4538-88F2-554C2246900F}" destId="{BD848C16-40B5-45A3-903F-23A72BAFBFCC}" srcOrd="2" destOrd="0" parTransId="{98C12B49-9AF4-4FD2-A8AB-15CDADAD7FE6}" sibTransId="{D81D4F82-97C9-4DCA-A16C-26526FB03130}"/>
    <dgm:cxn modelId="{D15773A7-B120-48D4-A64C-479880A34B10}" srcId="{901219E6-E7E9-4B0E-82ED-E498E1AFCF8D}" destId="{CA1A03EF-D395-4538-88F2-554C2246900F}" srcOrd="0" destOrd="0" parTransId="{BC4932EE-7FF4-4690-9AD0-E60C47D2B4E1}" sibTransId="{BDE90E7D-8064-44C5-9CA1-630790C94DF3}"/>
    <dgm:cxn modelId="{073F7DAA-DE37-4B62-8E70-EFE327504C76}" type="presOf" srcId="{BD848C16-40B5-45A3-903F-23A72BAFBFCC}" destId="{3781D446-35E9-4239-9FC7-27521170974A}" srcOrd="1" destOrd="0" presId="urn:microsoft.com/office/officeart/2005/8/layout/orgChart1"/>
    <dgm:cxn modelId="{2C920FAD-3FA5-46CE-8F27-6D4E4DBD3F05}" type="presOf" srcId="{C9C47B14-D4F8-48CD-AA5D-9B6718A5F6C5}" destId="{39B87C52-FE88-4D92-8967-746048B6888B}" srcOrd="0" destOrd="0" presId="urn:microsoft.com/office/officeart/2005/8/layout/orgChart1"/>
    <dgm:cxn modelId="{094186B4-24C9-41D9-BC4F-1F22625660C1}" type="presOf" srcId="{901219E6-E7E9-4B0E-82ED-E498E1AFCF8D}" destId="{B22A7E69-1F16-44FD-985F-63172236098B}" srcOrd="0" destOrd="0" presId="urn:microsoft.com/office/officeart/2005/8/layout/orgChart1"/>
    <dgm:cxn modelId="{C9B25EBA-F461-443F-92E4-F89D0CBEFBB6}" type="presOf" srcId="{AE61FCA9-006B-4FBE-AE5B-73344453F744}" destId="{4B07B9A6-D742-4B36-81BE-00DA0701D5B5}" srcOrd="1" destOrd="0" presId="urn:microsoft.com/office/officeart/2005/8/layout/orgChart1"/>
    <dgm:cxn modelId="{52679BBE-9436-4877-B182-86E515A17BA9}" type="presOf" srcId="{C9C47B14-D4F8-48CD-AA5D-9B6718A5F6C5}" destId="{62C9215C-88D5-48A6-BE25-84CBA961AEA1}" srcOrd="1" destOrd="0" presId="urn:microsoft.com/office/officeart/2005/8/layout/orgChart1"/>
    <dgm:cxn modelId="{0205D6CB-EC11-42E4-A556-6156F6CE5532}" type="presOf" srcId="{BD848C16-40B5-45A3-903F-23A72BAFBFCC}" destId="{D0D173C6-0722-487B-B5C5-C491610C47D0}" srcOrd="0" destOrd="0" presId="urn:microsoft.com/office/officeart/2005/8/layout/orgChart1"/>
    <dgm:cxn modelId="{C0EAE2D1-4ED9-440A-BB6D-037199A4E7BD}" type="presOf" srcId="{4B95B6C2-8243-4541-9686-F2C7771826B5}" destId="{61DFFF32-6341-4A05-8FBA-F46D5524B1D6}" srcOrd="0" destOrd="0" presId="urn:microsoft.com/office/officeart/2005/8/layout/orgChart1"/>
    <dgm:cxn modelId="{99E034F7-51AA-48C2-8428-AB36A6521B7D}" srcId="{CA1A03EF-D395-4538-88F2-554C2246900F}" destId="{C9C47B14-D4F8-48CD-AA5D-9B6718A5F6C5}" srcOrd="1" destOrd="0" parTransId="{31111C1E-B63F-4056-B68C-1FED05DDA1B9}" sibTransId="{3A21ED30-0CF7-4D72-B9A5-9D74E8755B37}"/>
    <dgm:cxn modelId="{7A864046-90AC-4DDB-873F-06E1B6E22A5E}" type="presParOf" srcId="{B22A7E69-1F16-44FD-985F-63172236098B}" destId="{D0608989-95D2-47A0-B878-F641DEBE483E}" srcOrd="0" destOrd="0" presId="urn:microsoft.com/office/officeart/2005/8/layout/orgChart1"/>
    <dgm:cxn modelId="{5314A068-963E-4A9D-8F92-2CD1A1A3B2BC}" type="presParOf" srcId="{D0608989-95D2-47A0-B878-F641DEBE483E}" destId="{42CC10F0-EC81-4E72-AF44-972F9934F623}" srcOrd="0" destOrd="0" presId="urn:microsoft.com/office/officeart/2005/8/layout/orgChart1"/>
    <dgm:cxn modelId="{D9E52B96-1D98-47E8-B5F9-016AC8045A87}" type="presParOf" srcId="{42CC10F0-EC81-4E72-AF44-972F9934F623}" destId="{CC94EDA5-563A-4BB1-A711-D2D0565E48DC}" srcOrd="0" destOrd="0" presId="urn:microsoft.com/office/officeart/2005/8/layout/orgChart1"/>
    <dgm:cxn modelId="{69E73703-42AC-48A6-903D-5BCBDEB55A89}" type="presParOf" srcId="{42CC10F0-EC81-4E72-AF44-972F9934F623}" destId="{C8A314C1-5897-48FA-8CF4-5A0A08A09ACD}" srcOrd="1" destOrd="0" presId="urn:microsoft.com/office/officeart/2005/8/layout/orgChart1"/>
    <dgm:cxn modelId="{83648962-2280-4CD3-99EF-7F465D31C352}" type="presParOf" srcId="{D0608989-95D2-47A0-B878-F641DEBE483E}" destId="{19504566-E323-4577-AB03-09196DAA51A8}" srcOrd="1" destOrd="0" presId="urn:microsoft.com/office/officeart/2005/8/layout/orgChart1"/>
    <dgm:cxn modelId="{8B8C7073-C4E2-4F65-9C74-43A7E482492C}" type="presParOf" srcId="{19504566-E323-4577-AB03-09196DAA51A8}" destId="{61DFFF32-6341-4A05-8FBA-F46D5524B1D6}" srcOrd="0" destOrd="0" presId="urn:microsoft.com/office/officeart/2005/8/layout/orgChart1"/>
    <dgm:cxn modelId="{A21CD674-2EC2-49D2-874F-AA0766618DF1}" type="presParOf" srcId="{19504566-E323-4577-AB03-09196DAA51A8}" destId="{5C8B395D-CF31-43B6-97B8-F8FA45B6C202}" srcOrd="1" destOrd="0" presId="urn:microsoft.com/office/officeart/2005/8/layout/orgChart1"/>
    <dgm:cxn modelId="{61E14185-CF56-4B22-AFE3-873E6400277A}" type="presParOf" srcId="{5C8B395D-CF31-43B6-97B8-F8FA45B6C202}" destId="{DD0BB423-797B-4CB4-A3EF-2D71EC2E17BF}" srcOrd="0" destOrd="0" presId="urn:microsoft.com/office/officeart/2005/8/layout/orgChart1"/>
    <dgm:cxn modelId="{FED558FB-5A90-4DAB-93A8-44D3968777EB}" type="presParOf" srcId="{DD0BB423-797B-4CB4-A3EF-2D71EC2E17BF}" destId="{73F2F68A-0800-4163-9F35-79D9F0E491EF}" srcOrd="0" destOrd="0" presId="urn:microsoft.com/office/officeart/2005/8/layout/orgChart1"/>
    <dgm:cxn modelId="{404B31FF-FF7E-436F-90A1-77A7FED92441}" type="presParOf" srcId="{DD0BB423-797B-4CB4-A3EF-2D71EC2E17BF}" destId="{4B07B9A6-D742-4B36-81BE-00DA0701D5B5}" srcOrd="1" destOrd="0" presId="urn:microsoft.com/office/officeart/2005/8/layout/orgChart1"/>
    <dgm:cxn modelId="{41059D0D-7E5A-4134-99DA-AFAF3BEAB011}" type="presParOf" srcId="{5C8B395D-CF31-43B6-97B8-F8FA45B6C202}" destId="{3B275997-C041-4BCF-B02D-B2B0E290483C}" srcOrd="1" destOrd="0" presId="urn:microsoft.com/office/officeart/2005/8/layout/orgChart1"/>
    <dgm:cxn modelId="{62F83BD9-8E38-40BE-B7EE-ED7E399996B6}" type="presParOf" srcId="{5C8B395D-CF31-43B6-97B8-F8FA45B6C202}" destId="{1FD5B298-0E91-469D-9947-B73E345B7515}" srcOrd="2" destOrd="0" presId="urn:microsoft.com/office/officeart/2005/8/layout/orgChart1"/>
    <dgm:cxn modelId="{C2844B17-7F63-45D5-8D9A-7CCA8DB6B433}" type="presParOf" srcId="{19504566-E323-4577-AB03-09196DAA51A8}" destId="{E7D1CFCB-0F35-430F-850D-7698A1EBE7C3}" srcOrd="2" destOrd="0" presId="urn:microsoft.com/office/officeart/2005/8/layout/orgChart1"/>
    <dgm:cxn modelId="{EB180B86-EB41-47AD-BC5E-A00D474D5BE0}" type="presParOf" srcId="{19504566-E323-4577-AB03-09196DAA51A8}" destId="{0D90AF8B-50C6-448B-8018-8095A711340C}" srcOrd="3" destOrd="0" presId="urn:microsoft.com/office/officeart/2005/8/layout/orgChart1"/>
    <dgm:cxn modelId="{7A5EFB0E-00D5-4CB4-A51C-E09CF596E9F5}" type="presParOf" srcId="{0D90AF8B-50C6-448B-8018-8095A711340C}" destId="{AC04F037-AD4A-45C1-A7E5-F3C1224DC394}" srcOrd="0" destOrd="0" presId="urn:microsoft.com/office/officeart/2005/8/layout/orgChart1"/>
    <dgm:cxn modelId="{01207076-1441-4E91-BEE8-1ED066D011EC}" type="presParOf" srcId="{AC04F037-AD4A-45C1-A7E5-F3C1224DC394}" destId="{39B87C52-FE88-4D92-8967-746048B6888B}" srcOrd="0" destOrd="0" presId="urn:microsoft.com/office/officeart/2005/8/layout/orgChart1"/>
    <dgm:cxn modelId="{663A9354-E315-43CF-A9EE-79F373274E29}" type="presParOf" srcId="{AC04F037-AD4A-45C1-A7E5-F3C1224DC394}" destId="{62C9215C-88D5-48A6-BE25-84CBA961AEA1}" srcOrd="1" destOrd="0" presId="urn:microsoft.com/office/officeart/2005/8/layout/orgChart1"/>
    <dgm:cxn modelId="{6973BCCF-0C47-4E8A-BE95-894357188FA0}" type="presParOf" srcId="{0D90AF8B-50C6-448B-8018-8095A711340C}" destId="{9B04748B-FDCA-4880-AD9A-DDAD4285701D}" srcOrd="1" destOrd="0" presId="urn:microsoft.com/office/officeart/2005/8/layout/orgChart1"/>
    <dgm:cxn modelId="{8723DCB5-33E4-4BD9-B170-20E1E8BA1570}" type="presParOf" srcId="{0D90AF8B-50C6-448B-8018-8095A711340C}" destId="{C16D5272-F3B5-4511-A6FE-9176FA607FC7}" srcOrd="2" destOrd="0" presId="urn:microsoft.com/office/officeart/2005/8/layout/orgChart1"/>
    <dgm:cxn modelId="{A5430E5F-1D91-481A-8E5D-8E59772584C4}" type="presParOf" srcId="{19504566-E323-4577-AB03-09196DAA51A8}" destId="{F51241A8-6B17-4AB7-A11A-07CDD30F9355}" srcOrd="4" destOrd="0" presId="urn:microsoft.com/office/officeart/2005/8/layout/orgChart1"/>
    <dgm:cxn modelId="{DC5DAFEF-85D7-46C5-BCC1-3834BC74527B}" type="presParOf" srcId="{19504566-E323-4577-AB03-09196DAA51A8}" destId="{7B740DA3-2CC3-4073-831F-3A582B407000}" srcOrd="5" destOrd="0" presId="urn:microsoft.com/office/officeart/2005/8/layout/orgChart1"/>
    <dgm:cxn modelId="{6406040C-8573-4BAA-8004-87055896EBB4}" type="presParOf" srcId="{7B740DA3-2CC3-4073-831F-3A582B407000}" destId="{CEFD39A9-2F7C-4FB9-81FE-D95452790379}" srcOrd="0" destOrd="0" presId="urn:microsoft.com/office/officeart/2005/8/layout/orgChart1"/>
    <dgm:cxn modelId="{C1C2BE91-6B28-4991-8A77-1EC62ADBB6A4}" type="presParOf" srcId="{CEFD39A9-2F7C-4FB9-81FE-D95452790379}" destId="{D0D173C6-0722-487B-B5C5-C491610C47D0}" srcOrd="0" destOrd="0" presId="urn:microsoft.com/office/officeart/2005/8/layout/orgChart1"/>
    <dgm:cxn modelId="{D59D9795-A62F-45C6-B1DD-F4F5FB6FFF08}" type="presParOf" srcId="{CEFD39A9-2F7C-4FB9-81FE-D95452790379}" destId="{3781D446-35E9-4239-9FC7-27521170974A}" srcOrd="1" destOrd="0" presId="urn:microsoft.com/office/officeart/2005/8/layout/orgChart1"/>
    <dgm:cxn modelId="{12E81E80-50C9-400A-B284-3F1FBB892046}" type="presParOf" srcId="{7B740DA3-2CC3-4073-831F-3A582B407000}" destId="{E9D4428E-300D-42F8-A58A-02CF1E27DD87}" srcOrd="1" destOrd="0" presId="urn:microsoft.com/office/officeart/2005/8/layout/orgChart1"/>
    <dgm:cxn modelId="{7C6A79B3-E847-44EC-8C54-441A93B33B1F}" type="presParOf" srcId="{7B740DA3-2CC3-4073-831F-3A582B407000}" destId="{EE4E0C2A-FFD2-440E-87A4-ADB2B6A6ED74}" srcOrd="2" destOrd="0" presId="urn:microsoft.com/office/officeart/2005/8/layout/orgChart1"/>
    <dgm:cxn modelId="{05990BB5-2A1E-40DB-80F4-E8ADB7BB7EF9}" type="presParOf" srcId="{D0608989-95D2-47A0-B878-F641DEBE483E}" destId="{CA4D144B-C03B-46A7-9F72-86E4CDC041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241A8-6B17-4AB7-A11A-07CDD30F9355}">
      <dsp:nvSpPr>
        <dsp:cNvPr id="0" name=""/>
        <dsp:cNvSpPr/>
      </dsp:nvSpPr>
      <dsp:spPr>
        <a:xfrm>
          <a:off x="2035213" y="1824382"/>
          <a:ext cx="1511473" cy="2908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034"/>
              </a:lnTo>
              <a:lnTo>
                <a:pt x="1511473" y="29080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1CFCB-0F35-430F-850D-7698A1EBE7C3}">
      <dsp:nvSpPr>
        <dsp:cNvPr id="0" name=""/>
        <dsp:cNvSpPr/>
      </dsp:nvSpPr>
      <dsp:spPr>
        <a:xfrm>
          <a:off x="2035213" y="1824382"/>
          <a:ext cx="1626803" cy="179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5989"/>
              </a:lnTo>
              <a:lnTo>
                <a:pt x="1626803" y="17959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DFFF32-6341-4A05-8FBA-F46D5524B1D6}">
      <dsp:nvSpPr>
        <dsp:cNvPr id="0" name=""/>
        <dsp:cNvSpPr/>
      </dsp:nvSpPr>
      <dsp:spPr>
        <a:xfrm>
          <a:off x="2035213" y="1824382"/>
          <a:ext cx="2720589" cy="43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10"/>
              </a:lnTo>
              <a:lnTo>
                <a:pt x="2720589" y="4327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4EDA5-563A-4BB1-A711-D2D0565E48DC}">
      <dsp:nvSpPr>
        <dsp:cNvPr id="0" name=""/>
        <dsp:cNvSpPr/>
      </dsp:nvSpPr>
      <dsp:spPr>
        <a:xfrm>
          <a:off x="1732001" y="164338"/>
          <a:ext cx="3032120" cy="1660044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Пациент с симптомами ИППП</a:t>
          </a:r>
        </a:p>
      </dsp:txBody>
      <dsp:txXfrm>
        <a:off x="1732001" y="164338"/>
        <a:ext cx="3032120" cy="1660044"/>
      </dsp:txXfrm>
    </dsp:sp>
    <dsp:sp modelId="{73F2F68A-0800-4163-9F35-79D9F0E491EF}">
      <dsp:nvSpPr>
        <dsp:cNvPr id="0" name=""/>
        <dsp:cNvSpPr/>
      </dsp:nvSpPr>
      <dsp:spPr>
        <a:xfrm>
          <a:off x="4755802" y="1698877"/>
          <a:ext cx="2219702" cy="1116431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Женская консультация или урологический кабинет поликлиники</a:t>
          </a:r>
        </a:p>
      </dsp:txBody>
      <dsp:txXfrm>
        <a:off x="4755802" y="1698877"/>
        <a:ext cx="2219702" cy="1116431"/>
      </dsp:txXfrm>
    </dsp:sp>
    <dsp:sp modelId="{39B87C52-FE88-4D92-8967-746048B6888B}">
      <dsp:nvSpPr>
        <dsp:cNvPr id="0" name=""/>
        <dsp:cNvSpPr/>
      </dsp:nvSpPr>
      <dsp:spPr>
        <a:xfrm>
          <a:off x="3662016" y="3115700"/>
          <a:ext cx="3296096" cy="1009342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Амбулаторное венерологическое отделение центра дерматовенерологии</a:t>
          </a:r>
        </a:p>
      </dsp:txBody>
      <dsp:txXfrm>
        <a:off x="3662016" y="3115700"/>
        <a:ext cx="3296096" cy="1009342"/>
      </dsp:txXfrm>
    </dsp:sp>
    <dsp:sp modelId="{D0D173C6-0722-487B-B5C5-C491610C47D0}">
      <dsp:nvSpPr>
        <dsp:cNvPr id="0" name=""/>
        <dsp:cNvSpPr/>
      </dsp:nvSpPr>
      <dsp:spPr>
        <a:xfrm>
          <a:off x="3546687" y="4280317"/>
          <a:ext cx="3961800" cy="90419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Кабинеты платного анонимного обследования и лечения ИППП</a:t>
          </a:r>
        </a:p>
      </dsp:txBody>
      <dsp:txXfrm>
        <a:off x="3546687" y="4280317"/>
        <a:ext cx="3961800" cy="904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C2E0A7-81D1-4BB5-8788-40DB8DD5AFF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BD272-DC27-4BEF-9F8E-C48F5C76CBB7}" type="slidenum">
              <a:rPr lang="ru-RU"/>
              <a:pPr/>
              <a:t>5</a:t>
            </a:fld>
            <a:endParaRPr 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3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D0ED66-5BBE-42EB-A333-E62A87F6B849}" type="slidenum">
              <a:rPr lang="ru-RU"/>
              <a:pPr/>
              <a:t>17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FE2A41-A104-4F39-8F13-220B71E045EF}" type="slidenum">
              <a:rPr lang="ru-RU"/>
              <a:pPr/>
              <a:t>18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5EB8-F59A-43D3-AA23-6C18E4131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8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486A-E86B-40B9-85FF-D28AB21FE6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1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C9C6-0FC2-4142-B5EE-0A6CCFE6AC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9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A2E75D-7A75-4BE5-9CBC-33A8D3274C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71247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82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02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88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92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89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535A7-2F6A-4832-97F0-312E528645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06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88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9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25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9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6258-7FA6-4C10-AFD0-CFBE6A9805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37553-80E5-4FFA-933C-4E9002516B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2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FF750-CF27-4FE5-83EF-82AFFB8F17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2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9F3B-3B50-4FAB-8AE1-C181CC4422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08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6D11F-B480-4715-9F34-939629086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3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7119D-1F05-4F38-83AB-20EB899B10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3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89E1-415A-459E-AD47-6847E0A3A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7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2607-7ED9-494E-AFE5-DD8F5363F3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8440-6478-4FD2-845E-43FECE8663A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C6820-FB12-4A4E-9241-7DD9C5A68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0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728E9-77AA-499F-9445-84EE0FD5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2576" y="365126"/>
            <a:ext cx="8784976" cy="1325563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Профилактика инфекций, передающихся половым путем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7FDE3B-E90B-4773-AB90-89B485BA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7884368" cy="395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F93840-9F92-4F3E-86B0-168C20DBE756}"/>
              </a:ext>
            </a:extLst>
          </p:cNvPr>
          <p:cNvSpPr/>
          <p:nvPr/>
        </p:nvSpPr>
        <p:spPr>
          <a:xfrm>
            <a:off x="179512" y="555831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8475" indent="-6848475" algn="ctr">
              <a:lnSpc>
                <a:spcPct val="100000"/>
              </a:lnSpc>
              <a:spcBef>
                <a:spcPts val="0"/>
              </a:spcBef>
              <a:tabLst>
                <a:tab pos="6992938" algn="l"/>
              </a:tabLst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marL="6848475" indent="-6848475">
              <a:lnSpc>
                <a:spcPct val="100000"/>
              </a:lnSpc>
              <a:spcBef>
                <a:spcPts val="0"/>
              </a:spcBef>
              <a:tabLst>
                <a:tab pos="6992938" algn="l"/>
              </a:tabLs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Учреждение здравоохранения «36 городская поликлиника»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г.Минска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94965-4C11-442C-BD5B-092362AF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8760" y="0"/>
            <a:ext cx="12529392" cy="6453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6591080-C611-4E7F-9C37-328A0D23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0"/>
            <a:ext cx="101166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46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777FE-6312-4789-BE8A-2D901541B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6592" y="29492"/>
            <a:ext cx="9271942" cy="11672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передачи инфекции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C4D04E5-AB4A-4E88-AEAD-D781B119F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1196752"/>
            <a:ext cx="9217024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0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F9B17-4FD1-4120-AE21-BD4296D37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ранним сифилисом в зависимости от пола в г. Минске в 2017-2022гг. (в абсолютных числах)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59FAEB5-498F-44E7-8633-ED190833E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06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4EF7D-A418-4921-BF98-9361F1AF3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у беременных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0EF6155-78A6-4104-BBA3-DD30E0EE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412776"/>
            <a:ext cx="95770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6AE21-2968-493D-9255-FBE091B6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-468560" y="-1683568"/>
            <a:ext cx="9361039" cy="360040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симптомы и осложнения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ИППП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60452E5-6332-42ED-9C83-EA58D4140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-1107504"/>
            <a:ext cx="10369152" cy="86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7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D5FD5-A4CC-45EC-9AFA-1E0F111E2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8B9CDFA-3F04-4BCC-8446-9CA839ED0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8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2025B-6424-4604-A670-6A84DEDC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AF1A9F2-7251-43A9-94AC-AAFB54602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7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56592" y="-243408"/>
            <a:ext cx="9900592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оказания медицинской помощи больным с ИППП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55360949"/>
              </p:ext>
            </p:extLst>
          </p:nvPr>
        </p:nvGraphicFramePr>
        <p:xfrm>
          <a:off x="-1548680" y="1268760"/>
          <a:ext cx="102971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Проблемы, связанные с заболеваниями передаваемыми половым путем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844824"/>
            <a:ext cx="8712968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C00000"/>
                </a:solidFill>
              </a:rPr>
              <a:t>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ИППП являются причинами серьезных осложнений: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восходящие воспалительные процессы, вызывающие внематочную беременность,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неблагоприятные исходы беременности,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бесплодие,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онкологические заболевания половых органов у женщин,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потенции, вплоть до импотенции у мужчин.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endParaRPr lang="en-US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ь"/>
            </a:pPr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ИППП у человека многократно повышает риск заражения ВИЧ-инфекций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22C91-77C9-4D4A-B9A4-AE5F345E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77D6A7-8F97-49A9-902B-B20B2B96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763"/>
            <a:ext cx="1105272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526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5EE79-82C2-4B42-8198-B645B69D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404664"/>
            <a:ext cx="8280920" cy="12860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ЧТО ТАКОЕ ИНФЕКЦИИ, ПЕРЕДАВАЕМЫЕ ПОЛОВЫМ ПУТЕМ</a:t>
            </a:r>
            <a:endParaRPr lang="ru-RU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2A524F-FCD1-4670-9430-8BD1B931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87129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9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B7BFA-7231-4F39-9001-208FEC17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9D553B-6B6A-46E1-B91F-BA89F88C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31358"/>
            <a:ext cx="9145016" cy="65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68F3A-1B3F-4CEF-8DD0-C0BF227A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-603448"/>
            <a:ext cx="8926760" cy="2088231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ru-RU" sz="4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7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известно более 30 ИППП. Наиболее часто встречающиеся из них : сифилис, гонорея, трихомониаз, хламидиоз, микоплазмоз, кандидоз, папилломовирусная инфекция, генитальный герпес, гепатит В, СПИД и </a:t>
            </a:r>
            <a:r>
              <a:rPr lang="ru-RU" sz="27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1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D19E807-AAA1-4B82-BEB7-8D0148D2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628800"/>
            <a:ext cx="94330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756592" y="365127"/>
            <a:ext cx="10009112" cy="12636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особенность инфекций, передающихся половым путем?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988840"/>
            <a:ext cx="8623870" cy="41881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accent5"/>
                </a:solidFill>
              </a:rPr>
              <a:t>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они не лечатся или лечатся неправильно</a:t>
            </a:r>
            <a:r>
              <a:rPr lang="ru-RU" sz="2800" dirty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 в хроническую, скрытую форму;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вызывают необратимую утрату здоровья,      как, например, бесплодие;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во время беременности могут передаться  еще не родившемуся ребенку или младенец может заразиться  во время родов. </a:t>
            </a:r>
          </a:p>
        </p:txBody>
      </p:sp>
    </p:spTree>
    <p:extLst>
      <p:ext uri="{BB962C8B-B14F-4D97-AF65-F5344CB8AC3E}">
        <p14:creationId xmlns:p14="http://schemas.microsoft.com/office/powerpoint/2010/main" val="344555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78C4F-67FD-4D41-B6FC-AEA7C80B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1C8938B-1FEC-4D6D-B8EB-31643DE6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99392"/>
            <a:ext cx="9900592" cy="67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F658-9247-4032-9457-319BE4A1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2BF929-3BDC-44DC-B01C-36329A64C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48680"/>
            <a:ext cx="8515350" cy="594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0613-6D83-4A1F-BA5A-28234AA9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6FC1E20-7019-43FC-82DD-A3BCE0096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9648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3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43CA3-476F-4B1F-AD20-129FE711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Хламидиоз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026122-2758-4D80-80FA-A91C68E22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1088409"/>
            <a:ext cx="9649071" cy="60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52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3484</TotalTime>
  <Words>247</Words>
  <Application>Microsoft Office PowerPoint</Application>
  <PresentationFormat>Экран (4:3)</PresentationFormat>
  <Paragraphs>39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1_Тема Office</vt:lpstr>
      <vt:lpstr>Профилактика инфекций, передающихся половым путем</vt:lpstr>
      <vt:lpstr>ЧТО ТАКОЕ ИНФЕКЦИИ, ПЕРЕДАВАЕМЫЕ ПОЛОВЫМ ПУТЕМ</vt:lpstr>
      <vt:lpstr>Презентация PowerPoint</vt:lpstr>
      <vt:lpstr> В настоящее время известно более 30 ИППП. Наиболее часто встречающиеся из них : сифилис, гонорея, трихомониаз, хламидиоз, микоплазмоз, кандидоз, папилломовирусная инфекция, генитальный герпес, гепатит В, СПИД и др .</vt:lpstr>
      <vt:lpstr>В чем особенность инфекций, передающихся половым путем? </vt:lpstr>
      <vt:lpstr>Презентация PowerPoint</vt:lpstr>
      <vt:lpstr>Презентация PowerPoint</vt:lpstr>
      <vt:lpstr>Презентация PowerPoint</vt:lpstr>
      <vt:lpstr>Хламидиоз</vt:lpstr>
      <vt:lpstr>Презентация PowerPoint</vt:lpstr>
      <vt:lpstr>Способы передачи инфекции</vt:lpstr>
      <vt:lpstr>Заболеваемость ранним сифилисом в зависимости от пола в г. Минске в 2017-2022гг. (в абсолютных числах)</vt:lpstr>
      <vt:lpstr>Заболевания у беременных</vt:lpstr>
      <vt:lpstr>Основные симптомы и осложнения  ИППП  </vt:lpstr>
      <vt:lpstr>Презентация PowerPoint</vt:lpstr>
      <vt:lpstr>Презентация PowerPoint</vt:lpstr>
      <vt:lpstr>Система оказания медицинской помощи больным с ИППП</vt:lpstr>
      <vt:lpstr>Проблемы, связанные с заболеваниями передаваемыми половым путем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ИНФЕКЦИИ, ПЕРЕДАВАЕМЫЕ ПОЛОВЫМ ПУТЕМ?</dc:title>
  <dc:creator>Vladimir</dc:creator>
  <cp:lastModifiedBy>605k</cp:lastModifiedBy>
  <cp:revision>126</cp:revision>
  <dcterms:created xsi:type="dcterms:W3CDTF">2008-03-10T18:10:40Z</dcterms:created>
  <dcterms:modified xsi:type="dcterms:W3CDTF">2023-03-02T00:29:34Z</dcterms:modified>
</cp:coreProperties>
</file>